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000080"/>
    <a:srgbClr val="4B0082"/>
    <a:srgbClr val="800000"/>
    <a:srgbClr val="FF9F9F"/>
    <a:srgbClr val="9BBB59"/>
    <a:srgbClr val="39B0D4"/>
    <a:srgbClr val="727272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4E3042-CB71-42D4-AE0C-11E90B7605A2}" v="27" dt="2025-09-14T16:04:29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ghalayatourism.in/wp-content/uploads/2024/02/Mandatory-Implementation-of-Online-Data-Collection-Process-for-Accommodation-Providers-in-Meghalaya.pdf" TargetMode="External"/><Relationship Id="rId13" Type="http://schemas.openxmlformats.org/officeDocument/2006/relationships/hyperlink" Target="https://apacnewsnetwork.com/2025/05/sikkim-darshan-digital-platform-launched-to-boost-smart-tourism/" TargetMode="External"/><Relationship Id="rId18" Type="http://schemas.openxmlformats.org/officeDocument/2006/relationships/image" Target="../media/image15.png"/><Relationship Id="rId3" Type="http://schemas.openxmlformats.org/officeDocument/2006/relationships/hyperlink" Target="https://112.gov.in/" TargetMode="External"/><Relationship Id="rId21" Type="http://schemas.openxmlformats.org/officeDocument/2006/relationships/hyperlink" Target="https://sancharr.netlify.app/" TargetMode="External"/><Relationship Id="rId7" Type="http://schemas.openxmlformats.org/officeDocument/2006/relationships/hyperlink" Target="https://www.w3.org/TR/did-core/" TargetMode="External"/><Relationship Id="rId12" Type="http://schemas.openxmlformats.org/officeDocument/2006/relationships/hyperlink" Target="https://www.mdpi.com/2076-3417/15/15/8577" TargetMode="External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jpe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riems.ac.in/wp-content/uploads/2025/09/Smart-India-Hackathon_PROBLEM-STATEMENTS.pdf" TargetMode="External"/><Relationship Id="rId11" Type="http://schemas.openxmlformats.org/officeDocument/2006/relationships/hyperlink" Target="https://www.andrew.cmu.edu/user/lakoglu/pubs/25-sdm-TrajAD.pdf" TargetMode="External"/><Relationship Id="rId5" Type="http://schemas.openxmlformats.org/officeDocument/2006/relationships/hyperlink" Target="https://tourism.gov.in/sites/default/files/2022-09/National%20Digital%20Tourism%20Mission_2022.pdf" TargetMode="External"/><Relationship Id="rId15" Type="http://schemas.openxmlformats.org/officeDocument/2006/relationships/image" Target="../media/image12.png"/><Relationship Id="rId10" Type="http://schemas.openxmlformats.org/officeDocument/2006/relationships/hyperlink" Target="https://arxiv.org/pdf/2004.05958" TargetMode="External"/><Relationship Id="rId19" Type="http://schemas.openxmlformats.org/officeDocument/2006/relationships/image" Target="../media/image16.png"/><Relationship Id="rId4" Type="http://schemas.openxmlformats.org/officeDocument/2006/relationships/hyperlink" Target="https://nidhi.tourism.gov.in/" TargetMode="External"/><Relationship Id="rId9" Type="http://schemas.openxmlformats.org/officeDocument/2006/relationships/hyperlink" Target="https://docs.mapbox.com/ios/maps/guides/geofencing/" TargetMode="External"/><Relationship Id="rId14" Type="http://schemas.openxmlformats.org/officeDocument/2006/relationships/image" Target="../media/image2.png"/><Relationship Id="rId22" Type="http://schemas.openxmlformats.org/officeDocument/2006/relationships/hyperlink" Target="https://www.figma.com/proto/0wgO9Jsz0v4QC5Ypgks9ni/Sanchar?page-id=0%3A1&amp;node-id=16-205&amp;p=f&amp;viewport=376%2C-125%2C0.09&amp;t=8GYegGFaLbWy88Kx-1&amp;scaling=scale-down&amp;content-scaling=fixed&amp;starting-point-node-id=13%3A2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59916"/>
          <a:stretch/>
        </p:blipFill>
        <p:spPr>
          <a:xfrm>
            <a:off x="6900514" y="2022567"/>
            <a:ext cx="3206398" cy="342932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75180" y="-284685"/>
            <a:ext cx="10363200" cy="1235985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503" y="1147221"/>
            <a:ext cx="10363200" cy="456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ID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000" b="1" dirty="0">
                <a:solidFill>
                  <a:srgbClr val="000080"/>
                </a:solidFill>
                <a:latin typeface="+mj-lt"/>
                <a:cs typeface="Arial" panose="020B0604020202020204" pitchFamily="34" charset="0"/>
              </a:rPr>
              <a:t>25002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Title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b="1" dirty="0">
                <a:solidFill>
                  <a:srgbClr val="000080"/>
                </a:solidFill>
              </a:rPr>
              <a:t>Smart Tourist Safety Monitoring &amp; Incident Response System using Al, Geo-Fencing, and Blockchain-based Digital ID </a:t>
            </a:r>
            <a:endParaRPr lang="en-US" sz="2000" b="1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IN" sz="2000" b="1" dirty="0">
                <a:solidFill>
                  <a:srgbClr val="000080"/>
                </a:solidFill>
              </a:rPr>
              <a:t>Travel &amp; Tourism</a:t>
            </a:r>
            <a:endParaRPr lang="en-US" sz="2000" b="1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sz="2000" b="1" dirty="0">
                <a:solidFill>
                  <a:srgbClr val="000080"/>
                </a:solidFill>
                <a:latin typeface="+mj-lt"/>
                <a:cs typeface="Arial" panose="020B0604020202020204" pitchFamily="34" charset="0"/>
              </a:rPr>
              <a:t>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b="1" dirty="0">
                <a:solidFill>
                  <a:srgbClr val="000080"/>
                </a:solidFill>
                <a:latin typeface="+mj-lt"/>
                <a:cs typeface="Arial" panose="020B0604020202020204" pitchFamily="34" charset="0"/>
              </a:rPr>
              <a:t>Blueblaze</a:t>
            </a:r>
            <a:endParaRPr lang="en-IN" sz="2000" b="1" dirty="0">
              <a:solidFill>
                <a:srgbClr val="00008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2" descr="https://www.sih.gov.in/img1/SIH-Logo.png">
            <a:extLst>
              <a:ext uri="{FF2B5EF4-FFF2-40B4-BE49-F238E27FC236}">
                <a16:creationId xmlns:a16="http://schemas.microsoft.com/office/drawing/2014/main" id="{56B7BDCC-0866-44EB-A3DF-DDE90A1F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703" y="6297"/>
            <a:ext cx="1097782" cy="5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4A4E30-65F6-4CA8-3C6A-21371CAC96F8}"/>
              </a:ext>
            </a:extLst>
          </p:cNvPr>
          <p:cNvSpPr/>
          <p:nvPr/>
        </p:nvSpPr>
        <p:spPr>
          <a:xfrm>
            <a:off x="174774" y="4531461"/>
            <a:ext cx="5891303" cy="2195011"/>
          </a:xfrm>
          <a:prstGeom prst="rect">
            <a:avLst/>
          </a:prstGeom>
          <a:solidFill>
            <a:srgbClr val="FF9F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3399495" y="22164"/>
            <a:ext cx="5730358" cy="63246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Sanchar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174774" y="570313"/>
            <a:ext cx="6266219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 :</a:t>
            </a:r>
          </a:p>
          <a:p>
            <a:endParaRPr lang="en-US" sz="1000" b="1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AI-Powered Safety Monitoring</a:t>
            </a:r>
            <a:r>
              <a:rPr lang="en-IN" sz="1600" dirty="0"/>
              <a:t> : Real-time data analysis for anomaly detection &amp; Prediction.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Blockchain-Based Digital Tourist ID</a:t>
            </a:r>
            <a:r>
              <a:rPr lang="en-IN" sz="1600" dirty="0"/>
              <a:t> : Secure, tamper-proof identity &amp; travel record verification.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N" sz="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Geo-Fencing Alerts</a:t>
            </a:r>
            <a:r>
              <a:rPr lang="en-IN" sz="1600" dirty="0"/>
              <a:t> : Automatic warnings when tourists enter high-risk or restricted zones.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N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Mobile Application</a:t>
            </a:r>
            <a:r>
              <a:rPr lang="en-IN" sz="1600" dirty="0"/>
              <a:t> : App for tourist for safety &amp; easy accessibility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N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Authority Dashboard </a:t>
            </a:r>
            <a:r>
              <a:rPr lang="en-IN" sz="1600" dirty="0"/>
              <a:t>:Web-based dashboards for Polices &amp; Authorities for Monitoring &amp; Response.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Family/Companion Access</a:t>
            </a:r>
            <a:r>
              <a:rPr lang="en-IN" sz="1600" dirty="0"/>
              <a:t> : Sharing tourist location to their family members from last know location.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7AD07-F8E8-323E-1D0F-E3090FDAA8D8}"/>
              </a:ext>
            </a:extLst>
          </p:cNvPr>
          <p:cNvSpPr txBox="1"/>
          <p:nvPr/>
        </p:nvSpPr>
        <p:spPr>
          <a:xfrm>
            <a:off x="174774" y="4612470"/>
            <a:ext cx="6050264" cy="26499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Uniqueness :</a:t>
            </a:r>
          </a:p>
          <a:p>
            <a:endParaRPr lang="en-US" sz="1000" b="1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70" b="1" dirty="0">
                <a:latin typeface="Arial"/>
                <a:ea typeface="ＭＳ Ｐゴシック"/>
                <a:cs typeface="Arial"/>
              </a:rPr>
              <a:t>Offline</a:t>
            </a:r>
            <a:r>
              <a:rPr lang="en-US" sz="1670" dirty="0">
                <a:latin typeface="Arial"/>
                <a:ea typeface="ＭＳ Ｐゴシック"/>
                <a:cs typeface="Arial"/>
              </a:rPr>
              <a:t> – first Emergency &amp; Advance Safety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70" dirty="0">
                <a:latin typeface="Arial"/>
                <a:ea typeface="ＭＳ Ｐゴシック"/>
                <a:cs typeface="Arial"/>
              </a:rPr>
              <a:t>Recommends the </a:t>
            </a:r>
            <a:r>
              <a:rPr lang="en-US" sz="1670" b="1" dirty="0">
                <a:latin typeface="Arial"/>
                <a:ea typeface="ＭＳ Ｐゴシック"/>
                <a:cs typeface="Arial"/>
              </a:rPr>
              <a:t>Nearest and fastest</a:t>
            </a:r>
            <a:r>
              <a:rPr lang="en-US" sz="1670" dirty="0">
                <a:latin typeface="Arial"/>
                <a:ea typeface="ＭＳ Ｐゴシック"/>
                <a:cs typeface="Arial"/>
              </a:rPr>
              <a:t> response unit in Emergency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70" dirty="0">
                <a:latin typeface="Arial"/>
                <a:ea typeface="ＭＳ Ｐゴシック"/>
                <a:cs typeface="Arial"/>
              </a:rPr>
              <a:t>Tracks the User based on Safety Score to improves </a:t>
            </a:r>
            <a:r>
              <a:rPr lang="en-US" sz="1670" b="1" dirty="0">
                <a:latin typeface="Arial"/>
                <a:ea typeface="ＭＳ Ｐゴシック"/>
                <a:cs typeface="Arial"/>
              </a:rPr>
              <a:t>Efficiency &amp; Computational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70" b="1" dirty="0">
                <a:latin typeface="Arial"/>
                <a:ea typeface="ＭＳ Ｐゴシック"/>
                <a:cs typeface="Arial"/>
              </a:rPr>
              <a:t>Security as a Service </a:t>
            </a:r>
            <a:r>
              <a:rPr lang="en-US" sz="1670" dirty="0">
                <a:latin typeface="Arial"/>
                <a:ea typeface="ＭＳ Ｐゴシック"/>
                <a:cs typeface="Arial"/>
              </a:rPr>
              <a:t>to  Government &amp; Privacy Laws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BD32C-9327-9008-CB65-19101E03E2FB}"/>
              </a:ext>
            </a:extLst>
          </p:cNvPr>
          <p:cNvSpPr txBox="1"/>
          <p:nvPr/>
        </p:nvSpPr>
        <p:spPr>
          <a:xfrm>
            <a:off x="241277" y="107561"/>
            <a:ext cx="141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b="1" dirty="0"/>
              <a:t>blaze</a:t>
            </a:r>
            <a:endParaRPr lang="en-IN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7142-E5F9-90A1-9ABF-BA3A0E65C257}"/>
              </a:ext>
            </a:extLst>
          </p:cNvPr>
          <p:cNvSpPr txBox="1"/>
          <p:nvPr/>
        </p:nvSpPr>
        <p:spPr>
          <a:xfrm>
            <a:off x="8349078" y="548469"/>
            <a:ext cx="1636474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Solution Flow</a:t>
            </a:r>
            <a:endParaRPr lang="en-IN" sz="2000" b="1" dirty="0"/>
          </a:p>
        </p:txBody>
      </p:sp>
      <p:pic>
        <p:nvPicPr>
          <p:cNvPr id="9" name="Picture 2" descr="https://www.sih.gov.in/img1/SIH-Logo.png">
            <a:extLst>
              <a:ext uri="{FF2B5EF4-FFF2-40B4-BE49-F238E27FC236}">
                <a16:creationId xmlns:a16="http://schemas.microsoft.com/office/drawing/2014/main" id="{A3B4D72A-FE21-6BE4-4BAC-55C7DB10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703" y="6297"/>
            <a:ext cx="1097782" cy="5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security system">
            <a:extLst>
              <a:ext uri="{FF2B5EF4-FFF2-40B4-BE49-F238E27FC236}">
                <a16:creationId xmlns:a16="http://schemas.microsoft.com/office/drawing/2014/main" id="{8A35E062-EFCA-2A03-7310-7FFA13EFA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697" y="1027276"/>
            <a:ext cx="5891303" cy="56991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680084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27491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54939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</a:t>
            </a:r>
            <a:r>
              <a:rPr lang="en-US" err="1">
                <a:solidFill>
                  <a:schemeClr val="bg1"/>
                </a:solidFill>
              </a:rPr>
              <a:t>Templte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9BDB85-BA77-2C60-BD88-EA29341E102C}"/>
              </a:ext>
            </a:extLst>
          </p:cNvPr>
          <p:cNvSpPr txBox="1"/>
          <p:nvPr/>
        </p:nvSpPr>
        <p:spPr>
          <a:xfrm>
            <a:off x="237523" y="1045371"/>
            <a:ext cx="56421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Tech Stack:</a:t>
            </a:r>
            <a:endParaRPr lang="en-IN" sz="2000" b="1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endParaRPr lang="en-IN" sz="1600" b="1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b="1" dirty="0">
                <a:latin typeface="+mn-lt"/>
                <a:cs typeface="Arial" pitchFamily="34" charset="0"/>
              </a:rPr>
              <a:t>Frontend : </a:t>
            </a:r>
            <a:r>
              <a:rPr lang="en-IN" dirty="0"/>
              <a:t>React.js, TypeScript, Tailwind CSS, Kotlin + XML.</a:t>
            </a:r>
          </a:p>
          <a:p>
            <a:endParaRPr lang="en-IN" b="1" dirty="0">
              <a:latin typeface="+mn-lt"/>
              <a:cs typeface="Arial" pitchFamily="34" charset="0"/>
            </a:endParaRPr>
          </a:p>
          <a:p>
            <a:r>
              <a:rPr lang="en-IN" b="1" dirty="0">
                <a:cs typeface="Arial" pitchFamily="34" charset="0"/>
              </a:rPr>
              <a:t>Backend : </a:t>
            </a:r>
            <a:r>
              <a:rPr lang="en-IN" dirty="0"/>
              <a:t>Java / Kotlin + Spring Boot</a:t>
            </a:r>
            <a:r>
              <a:rPr lang="en-IN" dirty="0">
                <a:cs typeface="Arial" pitchFamily="34" charset="0"/>
              </a:rPr>
              <a:t>, </a:t>
            </a:r>
            <a:r>
              <a:rPr lang="en-IN" dirty="0"/>
              <a:t>Firebase, PostgreSQL, MongoDB.</a:t>
            </a:r>
          </a:p>
          <a:p>
            <a:endParaRPr lang="en-IN" dirty="0"/>
          </a:p>
          <a:p>
            <a:r>
              <a:rPr lang="en-IN" b="1" dirty="0"/>
              <a:t>Services &amp; APIs</a:t>
            </a:r>
            <a:r>
              <a:rPr lang="en-IN" b="1" dirty="0">
                <a:cs typeface="Arial" pitchFamily="34" charset="0"/>
              </a:rPr>
              <a:t> : </a:t>
            </a:r>
            <a:r>
              <a:rPr lang="en-IN" dirty="0"/>
              <a:t>Web3j, Twilio, WebSockets.</a:t>
            </a:r>
          </a:p>
          <a:p>
            <a:endParaRPr lang="en-IN" b="1" dirty="0">
              <a:latin typeface="+mn-lt"/>
              <a:cs typeface="Arial" pitchFamily="34" charset="0"/>
            </a:endParaRPr>
          </a:p>
          <a:p>
            <a:r>
              <a:rPr lang="en-IN" b="1" dirty="0"/>
              <a:t>AI &amp; ML </a:t>
            </a:r>
            <a:r>
              <a:rPr lang="en-IN" b="1" dirty="0">
                <a:cs typeface="Arial" pitchFamily="34" charset="0"/>
              </a:rPr>
              <a:t>: </a:t>
            </a:r>
            <a:r>
              <a:rPr lang="en-IN" dirty="0"/>
              <a:t>Python, TensorFlow, PyTorch.</a:t>
            </a:r>
          </a:p>
          <a:p>
            <a:r>
              <a:rPr lang="en-IN" dirty="0">
                <a:solidFill>
                  <a:schemeClr val="bg1"/>
                </a:solidFill>
              </a:rPr>
              <a:t>c</a:t>
            </a:r>
            <a:br>
              <a:rPr lang="en-IN" dirty="0"/>
            </a:br>
            <a:r>
              <a:rPr lang="en-IN" b="1" dirty="0"/>
              <a:t>Cloud Deployment </a:t>
            </a:r>
            <a:r>
              <a:rPr lang="en-IN" dirty="0"/>
              <a:t>: GitHub, Docker, Kubernetes.</a:t>
            </a:r>
            <a:endParaRPr lang="en-US" b="1" dirty="0">
              <a:latin typeface="+mn-lt"/>
              <a:cs typeface="Arial" pitchFamily="34" charset="0"/>
            </a:endParaRPr>
          </a:p>
        </p:txBody>
      </p:sp>
      <p:pic>
        <p:nvPicPr>
          <p:cNvPr id="18" name="Picture 17" descr="A group of symbols of different shapes&#10;&#10;AI-generated content may be incorrect.">
            <a:extLst>
              <a:ext uri="{FF2B5EF4-FFF2-40B4-BE49-F238E27FC236}">
                <a16:creationId xmlns:a16="http://schemas.microsoft.com/office/drawing/2014/main" id="{5E439C0B-F9CE-33F9-2BDE-F414F558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8" t="5165" r="1213" b="6757"/>
          <a:stretch>
            <a:fillRect/>
          </a:stretch>
        </p:blipFill>
        <p:spPr>
          <a:xfrm>
            <a:off x="273725" y="5478865"/>
            <a:ext cx="5642167" cy="1245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78FF2-6821-072F-0AA7-6A305412A719}"/>
              </a:ext>
            </a:extLst>
          </p:cNvPr>
          <p:cNvSpPr txBox="1"/>
          <p:nvPr/>
        </p:nvSpPr>
        <p:spPr>
          <a:xfrm>
            <a:off x="241277" y="107561"/>
            <a:ext cx="141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b="1" dirty="0"/>
              <a:t>blaze</a:t>
            </a:r>
            <a:endParaRPr lang="en-IN" sz="2400" b="1" dirty="0"/>
          </a:p>
        </p:txBody>
      </p:sp>
      <p:pic>
        <p:nvPicPr>
          <p:cNvPr id="2" name="Picture 2" descr="https://www.sih.gov.in/img1/SIH-Logo.png">
            <a:extLst>
              <a:ext uri="{FF2B5EF4-FFF2-40B4-BE49-F238E27FC236}">
                <a16:creationId xmlns:a16="http://schemas.microsoft.com/office/drawing/2014/main" id="{7EF25372-457F-F7F1-F593-A567974E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703" y="6297"/>
            <a:ext cx="1097782" cy="5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system architecture">
            <a:extLst>
              <a:ext uri="{FF2B5EF4-FFF2-40B4-BE49-F238E27FC236}">
                <a16:creationId xmlns:a16="http://schemas.microsoft.com/office/drawing/2014/main" id="{673679D2-8C0E-C9F1-09CA-57C05AFC2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679503"/>
            <a:ext cx="61722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493A9C-448E-72CC-FFE0-C5141FDC3E91}"/>
              </a:ext>
            </a:extLst>
          </p:cNvPr>
          <p:cNvSpPr/>
          <p:nvPr/>
        </p:nvSpPr>
        <p:spPr>
          <a:xfrm>
            <a:off x="131375" y="4407022"/>
            <a:ext cx="6581810" cy="2297940"/>
          </a:xfrm>
          <a:prstGeom prst="rect">
            <a:avLst/>
          </a:prstGeom>
          <a:solidFill>
            <a:srgbClr val="FF9F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680084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D9848-0E22-158D-C00A-1874844E3945}"/>
              </a:ext>
            </a:extLst>
          </p:cNvPr>
          <p:cNvSpPr txBox="1"/>
          <p:nvPr/>
        </p:nvSpPr>
        <p:spPr>
          <a:xfrm>
            <a:off x="124033" y="710239"/>
            <a:ext cx="6394754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chemeClr val="tx2"/>
                </a:solidFill>
                <a:latin typeface="Arial"/>
                <a:ea typeface="ＭＳ Ｐゴシック"/>
                <a:cs typeface="Arial"/>
              </a:rPr>
              <a:t>Feasibility:</a:t>
            </a:r>
          </a:p>
          <a:p>
            <a:endParaRPr lang="en-US" sz="800" b="1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Calibri"/>
                <a:ea typeface="ＭＳ Ｐゴシック"/>
                <a:cs typeface="Calibri"/>
              </a:rPr>
              <a:t>Strong Need : </a:t>
            </a:r>
            <a:r>
              <a:rPr lang="en-US" sz="1600" dirty="0">
                <a:latin typeface="Calibri"/>
                <a:ea typeface="ＭＳ Ｐゴシック"/>
                <a:cs typeface="Calibri"/>
              </a:rPr>
              <a:t>Tourism safety is a priority, especially in risky &amp; remote areas.</a:t>
            </a:r>
          </a:p>
          <a:p>
            <a:endParaRPr lang="en-US" sz="800" dirty="0">
              <a:latin typeface="Calibri"/>
              <a:ea typeface="ＭＳ Ｐゴシック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/>
              <a:t>Tech is Ready </a:t>
            </a:r>
            <a:r>
              <a:rPr lang="en-US" sz="1600" b="1" dirty="0">
                <a:latin typeface="Calibri"/>
                <a:ea typeface="ＭＳ Ｐゴシック"/>
                <a:cs typeface="Calibri"/>
              </a:rPr>
              <a:t>: </a:t>
            </a:r>
            <a:r>
              <a:rPr lang="en-US" sz="1600" dirty="0"/>
              <a:t>AI, blockchain IDs, and geo-fencing already work well today</a:t>
            </a:r>
            <a:r>
              <a:rPr lang="en-US" sz="1600" dirty="0">
                <a:latin typeface="Calibri"/>
                <a:ea typeface="ＭＳ Ｐゴシック"/>
                <a:cs typeface="Calibri"/>
              </a:rPr>
              <a:t>.</a:t>
            </a:r>
          </a:p>
          <a:p>
            <a:endParaRPr lang="en-US" sz="800" dirty="0">
              <a:latin typeface="Calibri"/>
              <a:ea typeface="ＭＳ Ｐゴシック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Calibri"/>
                <a:ea typeface="ＭＳ Ｐゴシック"/>
                <a:cs typeface="Calibri"/>
              </a:rPr>
              <a:t>Integration Possibility : </a:t>
            </a:r>
            <a:r>
              <a:rPr lang="en-US" sz="1600" dirty="0"/>
              <a:t>Can link with 112 emergency helpline, police, and tourism systems.</a:t>
            </a:r>
            <a:endParaRPr lang="en-IN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511FB9-1374-F9A5-B54B-97F700380710}"/>
              </a:ext>
            </a:extLst>
          </p:cNvPr>
          <p:cNvSpPr txBox="1"/>
          <p:nvPr/>
        </p:nvSpPr>
        <p:spPr>
          <a:xfrm>
            <a:off x="124033" y="2934800"/>
            <a:ext cx="65818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u="sng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&amp; Solutions </a:t>
            </a:r>
            <a:r>
              <a:rPr lang="en-US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800" b="1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No Internet/Low Network </a:t>
            </a:r>
            <a:r>
              <a:rPr lang="en-IN" sz="1600" dirty="0"/>
              <a:t>: SMS SOS + cached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Emergency Delays </a:t>
            </a:r>
            <a:r>
              <a:rPr lang="en-IN" sz="1600" dirty="0"/>
              <a:t>: Human </a:t>
            </a:r>
            <a:r>
              <a:rPr lang="en-US" sz="1600" dirty="0"/>
              <a:t>Verified escalation before 112 dispatch.</a:t>
            </a:r>
            <a:endParaRPr lang="en-IN" sz="1600" dirty="0"/>
          </a:p>
          <a:p>
            <a:endParaRPr lang="en-IN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Privacy Concerns </a:t>
            </a:r>
            <a:r>
              <a:rPr lang="en-IN" sz="1600" dirty="0"/>
              <a:t>: Minimal data + blockchain + DPDP compliance.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EF93F0-C7DB-1757-C9E5-190A7C8AE557}"/>
              </a:ext>
            </a:extLst>
          </p:cNvPr>
          <p:cNvSpPr txBox="1"/>
          <p:nvPr/>
        </p:nvSpPr>
        <p:spPr>
          <a:xfrm>
            <a:off x="174662" y="4467310"/>
            <a:ext cx="6488282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latin typeface="Calibri"/>
                <a:ea typeface="ＭＳ Ｐゴシック"/>
                <a:cs typeface="Calibri"/>
              </a:rPr>
              <a:t> </a:t>
            </a:r>
            <a:r>
              <a:rPr lang="en-IN" b="1" u="sng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Multi-Sided Platform Business Model </a:t>
            </a:r>
            <a:r>
              <a:rPr lang="en-IN" u="sng" dirty="0">
                <a:solidFill>
                  <a:srgbClr val="00008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:</a:t>
            </a:r>
          </a:p>
          <a:p>
            <a:endParaRPr lang="en-IN" sz="1000" u="sng" dirty="0">
              <a:solidFill>
                <a:srgbClr val="000080"/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One App for All</a:t>
            </a:r>
            <a:r>
              <a:rPr lang="en-US" dirty="0"/>
              <a:t>: Tourists use the app to book hotels, taxis, buses, and tours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Commissions</a:t>
            </a:r>
            <a:r>
              <a:rPr lang="en-US" dirty="0"/>
              <a:t>: Every booking gives us a small cut.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Win-Win-Win</a:t>
            </a:r>
            <a:r>
              <a:rPr lang="en-US" dirty="0"/>
              <a:t>: Tourists stay safe, providers get more customers, and authorities save cost with automated monitoring.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59409-FEFE-9B60-F5E0-2C53004CCF8C}"/>
              </a:ext>
            </a:extLst>
          </p:cNvPr>
          <p:cNvSpPr txBox="1"/>
          <p:nvPr/>
        </p:nvSpPr>
        <p:spPr>
          <a:xfrm>
            <a:off x="241277" y="107561"/>
            <a:ext cx="141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b="1" dirty="0"/>
              <a:t>blaze</a:t>
            </a:r>
            <a:endParaRPr lang="en-IN" sz="2400" b="1" dirty="0"/>
          </a:p>
        </p:txBody>
      </p:sp>
      <p:pic>
        <p:nvPicPr>
          <p:cNvPr id="6" name="Picture 2" descr="https://www.sih.gov.in/img1/SIH-Logo.png">
            <a:extLst>
              <a:ext uri="{FF2B5EF4-FFF2-40B4-BE49-F238E27FC236}">
                <a16:creationId xmlns:a16="http://schemas.microsoft.com/office/drawing/2014/main" id="{FAE25293-BCAD-54F3-5283-6CD1E48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703" y="6297"/>
            <a:ext cx="1097782" cy="5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with a line and numbers">
            <a:extLst>
              <a:ext uri="{FF2B5EF4-FFF2-40B4-BE49-F238E27FC236}">
                <a16:creationId xmlns:a16="http://schemas.microsoft.com/office/drawing/2014/main" id="{8D50B65F-AD68-FFF1-EB65-F4F90393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185" y="3276299"/>
            <a:ext cx="5435528" cy="3581701"/>
          </a:xfrm>
          <a:prstGeom prst="rect">
            <a:avLst/>
          </a:prstGeom>
        </p:spPr>
      </p:pic>
      <p:pic>
        <p:nvPicPr>
          <p:cNvPr id="7" name="Picture 6" descr="A colorful rectangular bars on a black background">
            <a:extLst>
              <a:ext uri="{FF2B5EF4-FFF2-40B4-BE49-F238E27FC236}">
                <a16:creationId xmlns:a16="http://schemas.microsoft.com/office/drawing/2014/main" id="{734C40C0-3353-A76E-BC51-17EF1B06F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185" y="547707"/>
            <a:ext cx="5059970" cy="27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680084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C2357-0CC2-36CB-2C19-5E9CB8D593B8}"/>
              </a:ext>
            </a:extLst>
          </p:cNvPr>
          <p:cNvSpPr txBox="1"/>
          <p:nvPr/>
        </p:nvSpPr>
        <p:spPr>
          <a:xfrm>
            <a:off x="120373" y="4217603"/>
            <a:ext cx="52755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Potential Impact :</a:t>
            </a:r>
          </a:p>
          <a:p>
            <a:endParaRPr lang="en-US" sz="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Tourists 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Safer travel with AI alerts &amp; SOS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One app for safety + bookings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Authorities (Police, Tourism Dept., </a:t>
            </a:r>
            <a:r>
              <a:rPr lang="en-US" b="1" dirty="0" err="1"/>
              <a:t>MDoNER</a:t>
            </a:r>
            <a:r>
              <a:rPr lang="en-US" b="1" dirty="0"/>
              <a:t>):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dashboards for clusters &amp; high-risk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response with automated e-FIR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1270B-8B4B-5F2A-8AAD-413F98BD5BC4}"/>
              </a:ext>
            </a:extLst>
          </p:cNvPr>
          <p:cNvSpPr txBox="1"/>
          <p:nvPr/>
        </p:nvSpPr>
        <p:spPr>
          <a:xfrm>
            <a:off x="120373" y="633054"/>
            <a:ext cx="52755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Benefits of Solution :</a:t>
            </a:r>
          </a:p>
          <a:p>
            <a:endParaRPr lang="en-US" sz="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Social:</a:t>
            </a:r>
          </a:p>
          <a:p>
            <a:endParaRPr lang="en-US" sz="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Builds trust in tourism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Safer travel for women &amp; elderly</a:t>
            </a:r>
            <a:endParaRPr lang="en-US" sz="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Economic:</a:t>
            </a:r>
          </a:p>
          <a:p>
            <a:endParaRPr lang="en-US" sz="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Commission from in-app bookings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More revenue for local services</a:t>
            </a:r>
            <a:endParaRPr lang="en-US" sz="800" dirty="0"/>
          </a:p>
          <a:p>
            <a:endParaRPr lang="en-US" sz="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Environmental:</a:t>
            </a:r>
          </a:p>
          <a:p>
            <a:endParaRPr lang="en-US" sz="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Shared mobility = lower carbon footprint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Prevents overcrowding in sensitive areas</a:t>
            </a:r>
            <a:endParaRPr lang="en-IN" dirty="0"/>
          </a:p>
        </p:txBody>
      </p:sp>
      <p:pic>
        <p:nvPicPr>
          <p:cNvPr id="4" name="Picture 2" descr="https://www.sih.gov.in/img1/SIH-Logo.png">
            <a:extLst>
              <a:ext uri="{FF2B5EF4-FFF2-40B4-BE49-F238E27FC236}">
                <a16:creationId xmlns:a16="http://schemas.microsoft.com/office/drawing/2014/main" id="{670DADBD-0618-4D18-8C3C-A092A13D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703" y="6297"/>
            <a:ext cx="1097782" cy="5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9984C-F96E-6625-B9AA-8F5AF9B6CE4E}"/>
              </a:ext>
            </a:extLst>
          </p:cNvPr>
          <p:cNvSpPr txBox="1"/>
          <p:nvPr/>
        </p:nvSpPr>
        <p:spPr>
          <a:xfrm>
            <a:off x="241277" y="107561"/>
            <a:ext cx="141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b="1" dirty="0"/>
              <a:t>blaze</a:t>
            </a:r>
            <a:endParaRPr lang="en-IN" sz="2400" b="1" dirty="0"/>
          </a:p>
        </p:txBody>
      </p:sp>
      <p:pic>
        <p:nvPicPr>
          <p:cNvPr id="6" name="Picture 5" descr="A cartoon of a person in a uniform&#10;&#10;AI-generated content may be incorrect.">
            <a:extLst>
              <a:ext uri="{FF2B5EF4-FFF2-40B4-BE49-F238E27FC236}">
                <a16:creationId xmlns:a16="http://schemas.microsoft.com/office/drawing/2014/main" id="{5DC450BA-F439-59BE-5423-7EFBAEC0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447" y="632459"/>
            <a:ext cx="1296590" cy="6132135"/>
          </a:xfrm>
          <a:prstGeom prst="rect">
            <a:avLst/>
          </a:prstGeom>
          <a:ln>
            <a:solidFill>
              <a:srgbClr val="010000"/>
            </a:solidFill>
          </a:ln>
        </p:spPr>
      </p:pic>
      <p:pic>
        <p:nvPicPr>
          <p:cNvPr id="19" name="Picture 18" descr="A map of a country">
            <a:extLst>
              <a:ext uri="{FF2B5EF4-FFF2-40B4-BE49-F238E27FC236}">
                <a16:creationId xmlns:a16="http://schemas.microsoft.com/office/drawing/2014/main" id="{EF7F7730-0844-BB2D-CFE8-93395EA89F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24" t="2182" r="2018" b="2184"/>
          <a:stretch>
            <a:fillRect/>
          </a:stretch>
        </p:blipFill>
        <p:spPr>
          <a:xfrm>
            <a:off x="9620250" y="618208"/>
            <a:ext cx="2533650" cy="3069872"/>
          </a:xfrm>
          <a:prstGeom prst="rect">
            <a:avLst/>
          </a:prstGeom>
        </p:spPr>
      </p:pic>
      <p:pic>
        <p:nvPicPr>
          <p:cNvPr id="22" name="Picture 21" descr="A graph of a line graph">
            <a:extLst>
              <a:ext uri="{FF2B5EF4-FFF2-40B4-BE49-F238E27FC236}">
                <a16:creationId xmlns:a16="http://schemas.microsoft.com/office/drawing/2014/main" id="{CF14BE5B-058D-5D24-C1F7-2E9D9B7C8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519" y="3742002"/>
            <a:ext cx="5172108" cy="3022592"/>
          </a:xfrm>
          <a:prstGeom prst="rect">
            <a:avLst/>
          </a:prstGeom>
          <a:ln>
            <a:solidFill>
              <a:srgbClr val="010000"/>
            </a:solidFill>
          </a:ln>
        </p:spPr>
      </p:pic>
      <p:pic>
        <p:nvPicPr>
          <p:cNvPr id="3" name="Picture 2" descr="A map of india with different colored states&#10;&#10;AI-generated content may be incorrect.">
            <a:extLst>
              <a:ext uri="{FF2B5EF4-FFF2-40B4-BE49-F238E27FC236}">
                <a16:creationId xmlns:a16="http://schemas.microsoft.com/office/drawing/2014/main" id="{DDB19472-228C-A958-A32B-E85A67B2D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810" y="632459"/>
            <a:ext cx="2701290" cy="3022592"/>
          </a:xfrm>
          <a:prstGeom prst="rect">
            <a:avLst/>
          </a:prstGeom>
          <a:ln>
            <a:solidFill>
              <a:srgbClr val="010000"/>
            </a:solidFill>
          </a:ln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F3C35-E231-3F72-6398-8DA6D2473F36}"/>
              </a:ext>
            </a:extLst>
          </p:cNvPr>
          <p:cNvSpPr txBox="1"/>
          <p:nvPr/>
        </p:nvSpPr>
        <p:spPr>
          <a:xfrm>
            <a:off x="175684" y="827131"/>
            <a:ext cx="5214395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Key References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050" b="1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sz="1600" dirty="0">
                <a:hlinkClick r:id="rId3"/>
              </a:rPr>
              <a:t>• ERSS / 112 India — official emergency response portal</a:t>
            </a:r>
          </a:p>
          <a:p>
            <a:pPr lvl="1"/>
            <a:r>
              <a:rPr sz="1600" dirty="0">
                <a:hlinkClick r:id="rId4"/>
              </a:rPr>
              <a:t>• NIDHI — National Integrated Database of Hospitality Industry (</a:t>
            </a:r>
            <a:r>
              <a:rPr sz="1600" dirty="0" err="1">
                <a:hlinkClick r:id="rId4"/>
              </a:rPr>
              <a:t>MoT</a:t>
            </a:r>
            <a:r>
              <a:rPr sz="1600" dirty="0">
                <a:hlinkClick r:id="rId4"/>
              </a:rPr>
              <a:t>)</a:t>
            </a:r>
          </a:p>
          <a:p>
            <a:pPr lvl="1"/>
            <a:r>
              <a:rPr sz="1600" dirty="0">
                <a:hlinkClick r:id="rId5"/>
              </a:rPr>
              <a:t>• National Digital Tourism Mission (NDTM) — Task Force report (PDF)</a:t>
            </a:r>
          </a:p>
          <a:p>
            <a:pPr lvl="1"/>
            <a:r>
              <a:rPr sz="1600" dirty="0">
                <a:hlinkClick r:id="rId6"/>
              </a:rPr>
              <a:t>• SIH 2025 — Problem Statements (includes 'Smart Tourist Safety Monitoring')</a:t>
            </a:r>
          </a:p>
          <a:p>
            <a:pPr lvl="1"/>
            <a:r>
              <a:rPr sz="1600" dirty="0">
                <a:hlinkClick r:id="rId7"/>
              </a:rPr>
              <a:t>• W3C — Decentralized Identifiers (DID) core specification</a:t>
            </a:r>
          </a:p>
          <a:p>
            <a:pPr lvl="1"/>
            <a:r>
              <a:rPr sz="1600" dirty="0">
                <a:hlinkClick r:id="rId8"/>
              </a:rPr>
              <a:t>• Meghalaya — Mandatory online guest data collection (state PDF)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BDCD2-1923-22EC-C74C-BE0B21E40FD3}"/>
              </a:ext>
            </a:extLst>
          </p:cNvPr>
          <p:cNvSpPr txBox="1"/>
          <p:nvPr/>
        </p:nvSpPr>
        <p:spPr>
          <a:xfrm>
            <a:off x="175684" y="4464609"/>
            <a:ext cx="6094324" cy="20928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Further Reading :</a:t>
            </a:r>
          </a:p>
          <a:p>
            <a:pPr lvl="1"/>
            <a:r>
              <a:rPr sz="1600" dirty="0">
                <a:latin typeface="Calibri"/>
                <a:ea typeface="ＭＳ Ｐゴシック"/>
                <a:cs typeface="Calibri"/>
                <a:hlinkClick r:id="rId9"/>
              </a:rPr>
              <a:t>• </a:t>
            </a:r>
            <a:r>
              <a:rPr sz="1600" dirty="0" err="1">
                <a:latin typeface="Calibri"/>
                <a:ea typeface="ＭＳ Ｐゴシック"/>
                <a:cs typeface="Calibri"/>
                <a:hlinkClick r:id="rId9"/>
              </a:rPr>
              <a:t>Mapbox</a:t>
            </a:r>
            <a:r>
              <a:rPr sz="1600" dirty="0">
                <a:latin typeface="Calibri"/>
                <a:ea typeface="ＭＳ Ｐゴシック"/>
                <a:cs typeface="Calibri"/>
                <a:hlinkClick r:id="rId9"/>
              </a:rPr>
              <a:t> — Geofencing docs &amp; guides</a:t>
            </a:r>
            <a:endParaRPr lang="en-US" dirty="0"/>
          </a:p>
          <a:p>
            <a:pPr lvl="1"/>
            <a:r>
              <a:rPr sz="1600" dirty="0">
                <a:latin typeface="Calibri"/>
                <a:ea typeface="ＭＳ Ｐゴシック"/>
                <a:cs typeface="Calibri"/>
                <a:hlinkClick r:id="rId10"/>
              </a:rPr>
              <a:t>• Trajectory anomaly detection — arXiv / normalizing flows (2004.05958)</a:t>
            </a:r>
          </a:p>
          <a:p>
            <a:pPr lvl="1"/>
            <a:r>
              <a:rPr sz="1600" dirty="0">
                <a:latin typeface="Calibri"/>
                <a:ea typeface="ＭＳ Ｐゴシック"/>
                <a:cs typeface="Calibri"/>
                <a:hlinkClick r:id="rId11"/>
              </a:rPr>
              <a:t>• CETrajAD — Ensemble trajectory anomaly detection (CMU PDF)</a:t>
            </a:r>
          </a:p>
          <a:p>
            <a:pPr lvl="1"/>
            <a:r>
              <a:rPr sz="1600" dirty="0">
                <a:latin typeface="Calibri"/>
                <a:ea typeface="ＭＳ Ｐゴシック"/>
                <a:cs typeface="Calibri"/>
                <a:hlinkClick r:id="rId12"/>
              </a:rPr>
              <a:t>• MDPI — Digital identity blockchain ecosystem (applied paper)</a:t>
            </a:r>
          </a:p>
          <a:p>
            <a:pPr lvl="1"/>
            <a:r>
              <a:rPr sz="1600" dirty="0">
                <a:latin typeface="Calibri"/>
                <a:ea typeface="ＭＳ Ｐゴシック"/>
                <a:cs typeface="Calibri"/>
                <a:hlinkClick r:id="rId13"/>
              </a:rPr>
              <a:t>• Sikkim — Smart tourism research / 'Sikkim Darshan' digital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EAA1C-0E3B-EFB3-9A48-A8B1AF32C65D}"/>
              </a:ext>
            </a:extLst>
          </p:cNvPr>
          <p:cNvSpPr txBox="1"/>
          <p:nvPr/>
        </p:nvSpPr>
        <p:spPr>
          <a:xfrm>
            <a:off x="241277" y="107561"/>
            <a:ext cx="141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b="1" dirty="0"/>
              <a:t>blaze</a:t>
            </a:r>
            <a:endParaRPr lang="en-IN" sz="2400" b="1" dirty="0"/>
          </a:p>
        </p:txBody>
      </p:sp>
      <p:pic>
        <p:nvPicPr>
          <p:cNvPr id="8" name="Picture 2" descr="https://www.sih.gov.in/img1/SIH-Logo.png">
            <a:extLst>
              <a:ext uri="{FF2B5EF4-FFF2-40B4-BE49-F238E27FC236}">
                <a16:creationId xmlns:a16="http://schemas.microsoft.com/office/drawing/2014/main" id="{E593945D-AE32-178C-937C-BA6718FE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703" y="6297"/>
            <a:ext cx="1097782" cy="5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BE5C2-119B-31C1-C940-19BC0BEBA1A7}"/>
              </a:ext>
            </a:extLst>
          </p:cNvPr>
          <p:cNvSpPr txBox="1"/>
          <p:nvPr/>
        </p:nvSpPr>
        <p:spPr>
          <a:xfrm>
            <a:off x="5390079" y="834751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App References :</a:t>
            </a:r>
          </a:p>
        </p:txBody>
      </p:sp>
      <p:pic>
        <p:nvPicPr>
          <p:cNvPr id="1030" name="Picture 6" descr="112 India – Apps on Google Play">
            <a:extLst>
              <a:ext uri="{FF2B5EF4-FFF2-40B4-BE49-F238E27FC236}">
                <a16:creationId xmlns:a16="http://schemas.microsoft.com/office/drawing/2014/main" id="{4D922270-ECCB-E99C-8114-285CE02E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35" y="1381816"/>
            <a:ext cx="797169" cy="7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 Safetipin:Safety Companion – Apps on Google Play">
            <a:extLst>
              <a:ext uri="{FF2B5EF4-FFF2-40B4-BE49-F238E27FC236}">
                <a16:creationId xmlns:a16="http://schemas.microsoft.com/office/drawing/2014/main" id="{9FA7AAD3-AD19-189A-6CE2-C404E19FE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661" y="13818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diaAssist Support - Apps on Google Play">
            <a:extLst>
              <a:ext uri="{FF2B5EF4-FFF2-40B4-BE49-F238E27FC236}">
                <a16:creationId xmlns:a16="http://schemas.microsoft.com/office/drawing/2014/main" id="{5C741657-8F56-D079-CFDC-1F0BE1FD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19" y="1381816"/>
            <a:ext cx="797169" cy="7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Safe - Never Walk Alone – Apps on Google Play">
            <a:extLst>
              <a:ext uri="{FF2B5EF4-FFF2-40B4-BE49-F238E27FC236}">
                <a16:creationId xmlns:a16="http://schemas.microsoft.com/office/drawing/2014/main" id="{42004E88-4238-24A9-2992-5BD9176D0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944" y="1381816"/>
            <a:ext cx="797169" cy="7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E2EF3C-6095-5CB4-099A-1AABF4A4DD22}"/>
              </a:ext>
            </a:extLst>
          </p:cNvPr>
          <p:cNvSpPr txBox="1"/>
          <p:nvPr/>
        </p:nvSpPr>
        <p:spPr>
          <a:xfrm>
            <a:off x="5488076" y="245310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Sanchar (Our App):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7C284-7D57-1C27-AB39-BAF357F726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72813" y="2946021"/>
            <a:ext cx="1451300" cy="31406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44DEF5-5C08-1463-125D-5F8376513E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30338" y="2987119"/>
            <a:ext cx="3892644" cy="2211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B417E-6202-4C70-0F09-394A1BA85279}"/>
              </a:ext>
            </a:extLst>
          </p:cNvPr>
          <p:cNvSpPr txBox="1"/>
          <p:nvPr/>
        </p:nvSpPr>
        <p:spPr>
          <a:xfrm>
            <a:off x="6694083" y="5363582"/>
            <a:ext cx="19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Web Link : </a:t>
            </a:r>
            <a:r>
              <a:rPr lang="en-US" dirty="0">
                <a:hlinkClick r:id="rId21"/>
              </a:rPr>
              <a:t>Sanchar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FA3CD-BC04-25C5-8E09-C451CF5A2ADB}"/>
              </a:ext>
            </a:extLst>
          </p:cNvPr>
          <p:cNvSpPr txBox="1"/>
          <p:nvPr/>
        </p:nvSpPr>
        <p:spPr>
          <a:xfrm>
            <a:off x="9794628" y="6184400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 Link : </a:t>
            </a:r>
            <a:r>
              <a:rPr lang="en-US" dirty="0">
                <a:hlinkClick r:id="rId22"/>
              </a:rPr>
              <a:t>Sanchar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F80818-9664-4841-B4D1-DC1149FFF76F}">
  <we:reference id="WA200005566" version="3.0.0.3" store="en-US" storeType="omex"/>
  <we:alternateReferences>
    <we:reference id="WA200005566" version="3.0.0.3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634</Words>
  <Application>Microsoft Office PowerPoint</Application>
  <PresentationFormat>Widescreen</PresentationFormat>
  <Paragraphs>119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2025</vt:lpstr>
      <vt:lpstr>Sanchar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Geethika Dasari</cp:lastModifiedBy>
  <cp:revision>118</cp:revision>
  <dcterms:created xsi:type="dcterms:W3CDTF">2013-12-12T18:46:50Z</dcterms:created>
  <dcterms:modified xsi:type="dcterms:W3CDTF">2025-09-25T14:16:55Z</dcterms:modified>
  <cp:category/>
</cp:coreProperties>
</file>